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517"/>
  </p:normalViewPr>
  <p:slideViewPr>
    <p:cSldViewPr snapToGrid="0">
      <p:cViewPr varScale="1">
        <p:scale>
          <a:sx n="113" d="100"/>
          <a:sy n="113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23231"/>
          </a:xfrm>
        </p:spPr>
        <p:txBody>
          <a:bodyPr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400" dirty="0">
                <a:solidFill>
                  <a:schemeClr val="bg1"/>
                </a:solidFill>
              </a:rPr>
              <a:t>2023-24 </a:t>
            </a:r>
            <a:r>
              <a:rPr lang="ja-JP" altLang="en-US" sz="2400">
                <a:solidFill>
                  <a:schemeClr val="bg1"/>
                </a:solidFill>
              </a:rPr>
              <a:t>年度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二年級入學同學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修科指引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四年共修</a:t>
            </a:r>
            <a:r>
              <a:rPr lang="en-US" altLang="zh-HK" sz="2400" dirty="0"/>
              <a:t>125</a:t>
            </a:r>
            <a:r>
              <a:rPr lang="zh-TW" altLang="en-US" sz="2400" dirty="0"/>
              <a:t>學分畢業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7" y="2515947"/>
            <a:ext cx="2277937" cy="1159795"/>
          </a:xfrm>
        </p:spPr>
        <p:txBody>
          <a:bodyPr/>
          <a:lstStyle/>
          <a:p>
            <a:r>
              <a:rPr lang="en-GB" sz="2800" dirty="0"/>
              <a:t>Second year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374E26-29A1-897B-E78E-FEAA05B9C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94565"/>
              </p:ext>
            </p:extLst>
          </p:nvPr>
        </p:nvGraphicFramePr>
        <p:xfrm>
          <a:off x="2959482" y="124179"/>
          <a:ext cx="9130920" cy="664915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37151">
                  <a:extLst>
                    <a:ext uri="{9D8B030D-6E8A-4147-A177-3AD203B41FA5}">
                      <a16:colId xmlns:a16="http://schemas.microsoft.com/office/drawing/2014/main" val="2447811139"/>
                    </a:ext>
                  </a:extLst>
                </a:gridCol>
                <a:gridCol w="100757">
                  <a:extLst>
                    <a:ext uri="{9D8B030D-6E8A-4147-A177-3AD203B41FA5}">
                      <a16:colId xmlns:a16="http://schemas.microsoft.com/office/drawing/2014/main" val="3902335981"/>
                    </a:ext>
                  </a:extLst>
                </a:gridCol>
                <a:gridCol w="466951">
                  <a:extLst>
                    <a:ext uri="{9D8B030D-6E8A-4147-A177-3AD203B41FA5}">
                      <a16:colId xmlns:a16="http://schemas.microsoft.com/office/drawing/2014/main" val="3119314177"/>
                    </a:ext>
                  </a:extLst>
                </a:gridCol>
                <a:gridCol w="150732">
                  <a:extLst>
                    <a:ext uri="{9D8B030D-6E8A-4147-A177-3AD203B41FA5}">
                      <a16:colId xmlns:a16="http://schemas.microsoft.com/office/drawing/2014/main" val="3110075547"/>
                    </a:ext>
                  </a:extLst>
                </a:gridCol>
                <a:gridCol w="876216">
                  <a:extLst>
                    <a:ext uri="{9D8B030D-6E8A-4147-A177-3AD203B41FA5}">
                      <a16:colId xmlns:a16="http://schemas.microsoft.com/office/drawing/2014/main" val="1673899710"/>
                    </a:ext>
                  </a:extLst>
                </a:gridCol>
                <a:gridCol w="5283571">
                  <a:extLst>
                    <a:ext uri="{9D8B030D-6E8A-4147-A177-3AD203B41FA5}">
                      <a16:colId xmlns:a16="http://schemas.microsoft.com/office/drawing/2014/main" val="2073434366"/>
                    </a:ext>
                  </a:extLst>
                </a:gridCol>
                <a:gridCol w="1715542">
                  <a:extLst>
                    <a:ext uri="{9D8B030D-6E8A-4147-A177-3AD203B41FA5}">
                      <a16:colId xmlns:a16="http://schemas.microsoft.com/office/drawing/2014/main" val="3434282903"/>
                    </a:ext>
                  </a:extLst>
                </a:gridCol>
              </a:tblGrid>
              <a:tr h="409124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98797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35992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H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Requirements:</a:t>
                      </a:r>
                      <a:endParaRPr lang="zh-HK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4503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ENG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211-2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211-2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English Writing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88717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TW" altLang="zh-HK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33486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Sociological Theory I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35632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Sociological Theory II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67579"/>
                  </a:ext>
                </a:extLst>
              </a:tr>
              <a:tr h="316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40125"/>
                  </a:ext>
                </a:extLst>
              </a:tr>
              <a:tr h="8551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 or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221A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221B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221A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221B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Quantitative 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Qualitative Social Research Methods</a:t>
                      </a:r>
                      <a:endParaRPr lang="zh-TW" altLang="en-US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36298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Elective Courses* (Choose 6 credits)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807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70244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85111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28954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22095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TW" sz="16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73296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261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261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Conceptualising</a:t>
                      </a: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Arts and Culture in Modernity</a:t>
                      </a:r>
                      <a:endParaRPr lang="zh-TW" sz="16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dirty="0" err="1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Conceptualising</a:t>
                      </a:r>
                      <a:r>
                        <a:rPr lang="en-US" altLang="zh-TW" sz="18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Arts and Culture in Modernity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59526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Education Courses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54413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Free Elective (Electives to be offered by other departments)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79777"/>
                  </a:ext>
                </a:extLst>
              </a:tr>
              <a:tr h="3167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zh-TW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485" marR="1648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795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65D00B78-B254-B2C9-B2B0-35873F458225}"/>
              </a:ext>
            </a:extLst>
          </p:cNvPr>
          <p:cNvSpPr txBox="1"/>
          <p:nvPr/>
        </p:nvSpPr>
        <p:spPr>
          <a:xfrm>
            <a:off x="157732" y="6084710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customXml/itemProps2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55</TotalTime>
  <Words>170</Words>
  <Application>Microsoft Macintosh PowerPoint</Application>
  <PresentationFormat>寬螢幕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Second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8</cp:revision>
  <dcterms:created xsi:type="dcterms:W3CDTF">2025-08-09T06:30:08Z</dcterms:created>
  <dcterms:modified xsi:type="dcterms:W3CDTF">2025-08-10T12:05:19Z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